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7" r:id="rId11"/>
    <p:sldId id="268" r:id="rId12"/>
    <p:sldId id="264" r:id="rId13"/>
    <p:sldId id="269" r:id="rId14"/>
    <p:sldId id="265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FBE648-E3D7-02BF-3310-11B051DA3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8C70201-29EE-42EE-CDB2-A2DFBAAD5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A8C777-B4C9-144A-D1D1-9D1C83BF3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5C3F-BD07-4ADE-AB16-90514CAAE891}" type="datetimeFigureOut">
              <a:rPr lang="ru-RU" smtClean="0"/>
              <a:t>05.02.2026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122C32-ED79-0E4C-769B-6D91F0F9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39E271-9936-63DF-92FA-2B0C8A174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DA52D-DBE4-4CED-9763-E7751B2342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71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3D9B79-185A-5001-03D4-9929A3DF9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8B6176-86E2-0B55-16FA-C85286A83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85CAD1-7D77-266A-3FDC-03050ECA0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5C3F-BD07-4ADE-AB16-90514CAAE891}" type="datetimeFigureOut">
              <a:rPr lang="ru-RU" smtClean="0"/>
              <a:t>05.02.2026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0AAC64-2A4B-F726-6A6F-1E9458EF9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06EB94-FD55-3F58-2788-A4615FA6D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DA52D-DBE4-4CED-9763-E7751B2342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579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4F1C35C-170B-78ED-F228-D39EA286BB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EECE0C0-A467-C5ED-F9E9-228F979138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270424-FAAC-6C42-99D6-BDBF1C854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5C3F-BD07-4ADE-AB16-90514CAAE891}" type="datetimeFigureOut">
              <a:rPr lang="ru-RU" smtClean="0"/>
              <a:t>05.02.2026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DABC87-553D-4984-00C9-5AA5A1493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41188A-673D-0ECC-3CFD-66672E7AE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DA52D-DBE4-4CED-9763-E7751B2342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411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7327CD-EA66-2CF9-44DE-573140DDD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9203A2-EDEF-8166-DE52-2139133B8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1F2CA7-37C8-5572-1836-417840531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5C3F-BD07-4ADE-AB16-90514CAAE891}" type="datetimeFigureOut">
              <a:rPr lang="ru-RU" smtClean="0"/>
              <a:t>05.02.2026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C1CDFE-EE3D-1068-492B-84051E31B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8E409D-E71A-C347-7538-6F879918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DA52D-DBE4-4CED-9763-E7751B2342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332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AA812A-163D-E3B5-67C2-16BD989C5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9FB6BE-3845-84CB-A306-A3F4D5CF2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697720-57CC-F96C-C56F-5D29EC9F6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5C3F-BD07-4ADE-AB16-90514CAAE891}" type="datetimeFigureOut">
              <a:rPr lang="ru-RU" smtClean="0"/>
              <a:t>05.02.2026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B8DF8B-6263-9F0A-DBBE-46DA1B977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1A7FE9-844C-E335-015F-3A78F3583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DA52D-DBE4-4CED-9763-E7751B2342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614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ADF860-0BF9-99A7-C260-59A09A289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AC9FF3-248F-860C-7E9E-422E64A6C8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7C06C0D-046F-631F-9B56-90E87E8F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8B718A-6192-2293-2E85-6E69559AF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5C3F-BD07-4ADE-AB16-90514CAAE891}" type="datetimeFigureOut">
              <a:rPr lang="ru-RU" smtClean="0"/>
              <a:t>05.02.2026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A9CEB2C-3ED0-71EF-5C0C-9DA171EDE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E87D031-337B-2511-B70F-4A88E80AF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DA52D-DBE4-4CED-9763-E7751B2342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40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AEB543-F43D-1D79-9367-8339D40A2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6AC7C5-E133-0E4C-78A3-EA7223588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9131B3-2419-7C64-1EEC-8B193740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4BC936A-233B-73D0-17E0-8DA808BF4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681A98C-3483-78E4-9980-9939A98174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C613B5B-C5F2-074A-EA3B-C1DD612AF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5C3F-BD07-4ADE-AB16-90514CAAE891}" type="datetimeFigureOut">
              <a:rPr lang="ru-RU" smtClean="0"/>
              <a:t>05.02.2026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5975445-31C0-9DD4-3914-62A978A8F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CA583CC-80A1-6541-148B-DD9B4AFB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DA52D-DBE4-4CED-9763-E7751B2342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180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F3B3DC-A61D-D25C-C035-700E53D5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12AFC2A-C240-811E-D525-0921834B1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5C3F-BD07-4ADE-AB16-90514CAAE891}" type="datetimeFigureOut">
              <a:rPr lang="ru-RU" smtClean="0"/>
              <a:t>05.02.2026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9C15BC-B5B6-3D43-3CEF-7778D4157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452E383-2A33-7671-2DCC-D058C50E4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DA52D-DBE4-4CED-9763-E7751B2342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82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033BD59-A4C6-74A8-CE0A-6364E4A6A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5C3F-BD07-4ADE-AB16-90514CAAE891}" type="datetimeFigureOut">
              <a:rPr lang="ru-RU" smtClean="0"/>
              <a:t>05.02.2026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BE5DD88-DBFE-E9BB-3D6A-46F8EC9DE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D05D3D-B2D0-DDD0-5FF9-A27FA1C4F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DA52D-DBE4-4CED-9763-E7751B2342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985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677800-7E32-C9DC-ADCE-7354ED89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112B1C-625D-66AF-061E-F68EF5D42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8BE4F2-59A2-0D6E-CB6F-845EF4AA4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B1E507C-402E-366F-D367-00E9FF167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5C3F-BD07-4ADE-AB16-90514CAAE891}" type="datetimeFigureOut">
              <a:rPr lang="ru-RU" smtClean="0"/>
              <a:t>05.02.2026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CC2BC09-F177-1059-E88A-DCA7D763F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3714A8-21CA-2A34-CA8D-C384829DB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DA52D-DBE4-4CED-9763-E7751B2342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1234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A0B909-C27F-EB0A-252F-3F0D84AE5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69378D-EBFD-9C2A-1875-ACB8D41EB6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767EFB4-00B3-8178-A027-AD7D62A1E8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99C394B-4804-F24F-B9A3-8222E9BC3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5C3F-BD07-4ADE-AB16-90514CAAE891}" type="datetimeFigureOut">
              <a:rPr lang="ru-RU" smtClean="0"/>
              <a:t>05.02.2026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A93B310-E43E-941C-40E5-77482193E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50CDC4-7BA7-F185-F310-3E5A4056E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DA52D-DBE4-4CED-9763-E7751B2342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062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9EB92-F2DF-43B6-D026-30FDB9B7A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106B1A-B5F8-07EE-D4FE-95D41948B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400CE1-96C6-0B65-123D-15BEAAEF05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C5C3F-BD07-4ADE-AB16-90514CAAE891}" type="datetimeFigureOut">
              <a:rPr lang="ru-RU" smtClean="0"/>
              <a:t>05.02.2026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116BBB-B640-3030-9A42-D0E624BDC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B224D6-D244-FC8B-7627-1128E509E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DA52D-DBE4-4CED-9763-E7751B2342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963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7B9100-543D-7006-EDA6-10B68394C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82339"/>
            <a:ext cx="9144000" cy="2387600"/>
          </a:xfrm>
        </p:spPr>
        <p:txBody>
          <a:bodyPr>
            <a:normAutofit/>
          </a:bodyPr>
          <a:lstStyle/>
          <a:p>
            <a:r>
              <a:rPr lang="ru-RU" sz="6600" dirty="0"/>
              <a:t>История компьютерных сетей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F1ECB1F-3D19-8D84-A622-35ABE5EE25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3200" i="1" dirty="0"/>
              <a:t>От </a:t>
            </a:r>
            <a:r>
              <a:rPr lang="en-US" sz="3200" i="1" dirty="0"/>
              <a:t>ARPANET </a:t>
            </a:r>
            <a:r>
              <a:rPr lang="ru-RU" sz="3200" i="1" dirty="0"/>
              <a:t>до Интернета</a:t>
            </a:r>
          </a:p>
        </p:txBody>
      </p:sp>
    </p:spTree>
    <p:extLst>
      <p:ext uri="{BB962C8B-B14F-4D97-AF65-F5344CB8AC3E}">
        <p14:creationId xmlns:p14="http://schemas.microsoft.com/office/powerpoint/2010/main" val="1791532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9C4DF-539F-AECC-E15D-C1D1D30F5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059256C-0A1F-5576-3A90-2DF797495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99B180-3AF9-D44C-6BBE-0A1AB90299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5820109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 </a:t>
            </a:r>
            <a:r>
              <a:rPr lang="ru-RU" dirty="0" err="1"/>
              <a:t>Lil</a:t>
            </a:r>
            <a:r>
              <a:rPr lang="ru-RU" dirty="0"/>
              <a:t> </a:t>
            </a:r>
            <a:r>
              <a:rPr lang="ru-RU" dirty="0" err="1"/>
              <a:t>Bub</a:t>
            </a:r>
            <a:r>
              <a:rPr lang="ru-RU" dirty="0"/>
              <a:t>: Уникальная кошка с генетическими особенностями, симпатия Facebook.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354F9B-8AAF-1EA3-2F0D-B1AAE0C7B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83" y="360838"/>
            <a:ext cx="10206746" cy="535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07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28851-BCE9-BF0E-EA81-6E50E390F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7B00C-28EB-D122-1AEA-1BC4431F4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94485"/>
            <a:ext cx="5823284" cy="3275597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3EC2CC2-38B2-F9E2-6D5A-8FF895743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E97163-3822-19B1-3665-F742A80BF0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5820109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Мару: Японский кот, обожающий коробки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C2C3FB-DA7B-517A-1EFA-BE0B16CB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716" y="1303470"/>
            <a:ext cx="5628575" cy="422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11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695755-4F9D-CD14-3B5E-D28629DD9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Наше время — Web 2.0 и интернет вещей (2000-е — сейчас)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D4E47C-CBDD-479F-FDB2-7CA1D5747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396" y="1825625"/>
            <a:ext cx="10593404" cy="4667250"/>
          </a:xfrm>
        </p:spPr>
        <p:txBody>
          <a:bodyPr>
            <a:normAutofit lnSpcReduction="10000"/>
          </a:bodyPr>
          <a:lstStyle/>
          <a:p>
            <a:r>
              <a:rPr lang="ru-RU" dirty="0"/>
              <a:t>· Web 2.0: Интернет превратился из библиотеки (где пользователи только читали) в платформу для общения. Пользователи сами создают контент в блогах, социальных сетях и на YouTube.</a:t>
            </a:r>
          </a:p>
          <a:p>
            <a:r>
              <a:rPr lang="ru-RU" dirty="0"/>
              <a:t>· Всеобщая доступность: Распространение </a:t>
            </a:r>
            <a:r>
              <a:rPr lang="ru-RU" dirty="0" err="1"/>
              <a:t>Wi</a:t>
            </a:r>
            <a:r>
              <a:rPr lang="ru-RU" dirty="0"/>
              <a:t>-Fi, смартфонов и облачных технологий сделало сеть повсеместной.</a:t>
            </a:r>
          </a:p>
          <a:p>
            <a:r>
              <a:rPr lang="ru-RU" dirty="0"/>
              <a:t>· Интернет вещей (</a:t>
            </a:r>
            <a:r>
              <a:rPr lang="ru-RU" dirty="0" err="1"/>
              <a:t>IoT</a:t>
            </a:r>
            <a:r>
              <a:rPr lang="ru-RU" dirty="0"/>
              <a:t>): Теперь к сети подключаются не только компьютеры, но и бытовые устройства, носимые гаджеты, системы «умного дома».</a:t>
            </a:r>
          </a:p>
          <a:p>
            <a:r>
              <a:rPr lang="ru-RU" dirty="0"/>
              <a:t>· Главный вектор: Эволюция от инструмента для ученых и военных к глобальной среде, где главная ценность — создаваемые людьми связи и контент.</a:t>
            </a:r>
          </a:p>
        </p:txBody>
      </p:sp>
    </p:spTree>
    <p:extLst>
      <p:ext uri="{BB962C8B-B14F-4D97-AF65-F5344CB8AC3E}">
        <p14:creationId xmlns:p14="http://schemas.microsoft.com/office/powerpoint/2010/main" val="3551631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558141A0-1E99-3DD7-E04C-26DCB276A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9996" y="667662"/>
            <a:ext cx="9144000" cy="2387600"/>
          </a:xfrm>
        </p:spPr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031C24CF-CACB-73C9-DC6D-6687B79B1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1002" y="3055262"/>
            <a:ext cx="9144000" cy="1655762"/>
          </a:xfrm>
        </p:spPr>
        <p:txBody>
          <a:bodyPr/>
          <a:lstStyle/>
          <a:p>
            <a:r>
              <a:rPr lang="ru-RU" dirty="0"/>
              <a:t>Интернет проделал огромную работу от создания ответа военного блока НАТО на технологическое господство СССР и создание компании </a:t>
            </a:r>
            <a:r>
              <a:rPr lang="en-US" dirty="0"/>
              <a:t>ARPA</a:t>
            </a:r>
            <a:r>
              <a:rPr lang="ru-RU" dirty="0"/>
              <a:t> и военной сети </a:t>
            </a:r>
            <a:r>
              <a:rPr lang="en-US" dirty="0"/>
              <a:t>ARPANET </a:t>
            </a:r>
            <a:r>
              <a:rPr lang="ru-RU" dirty="0"/>
              <a:t>до котиков которых вы сейчас смотрите</a:t>
            </a:r>
            <a:r>
              <a:rPr lang="en-US" dirty="0"/>
              <a:t>,</a:t>
            </a:r>
            <a:r>
              <a:rPr lang="ru-RU" dirty="0"/>
              <a:t> а дойдём ли мы до ЧЕБУРНЕТА покажет время </a:t>
            </a:r>
            <a:r>
              <a:rPr lang="en-US" dirty="0"/>
              <a:t>;)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89219EB-7585-88B1-63BB-E7572A46E61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861201" y="4414822"/>
            <a:ext cx="4546600" cy="4351338"/>
          </a:xfrm>
        </p:spPr>
      </p:pic>
    </p:spTree>
    <p:extLst>
      <p:ext uri="{BB962C8B-B14F-4D97-AF65-F5344CB8AC3E}">
        <p14:creationId xmlns:p14="http://schemas.microsoft.com/office/powerpoint/2010/main" val="3218325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654F13-C413-78AF-B3FB-C493883CA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7722732-E6AB-488F-863D-EF35777D7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1143" y="0"/>
            <a:ext cx="9129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9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447F8A-C0C8-8209-08CA-43370A1A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BB208F-8979-A416-A43A-8CE6A9E66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История компьютерных сетей — это захватывающая эволюция от идеи соединения нескольких компьютеров до создания глобальной нервной системы человечества. Напоминающие одну нервную систему человека.</a:t>
            </a:r>
          </a:p>
          <a:p>
            <a:r>
              <a:rPr lang="ru-RU" dirty="0"/>
              <a:t> Рассмотрим ключевые этапы.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746E55-ED3D-5A44-FCC5-8E0B59636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713" y="3491940"/>
            <a:ext cx="2724404" cy="336606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46326D-3655-B822-E63C-980577112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309" y="4001294"/>
            <a:ext cx="2724404" cy="280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7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9E8A9-8C57-58E6-13AA-88F826CD9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Холодная война</a:t>
            </a:r>
            <a:r>
              <a:rPr lang="en-US" dirty="0"/>
              <a:t>: </a:t>
            </a:r>
            <a:r>
              <a:rPr lang="ru-RU" dirty="0"/>
              <a:t>Начало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91CC6-95D2-1A40-6704-2CE58DE4E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· Эпоха мейнфреймов: Первые компьютеры были громоздкими, а их время работы — очень дорогим. Для эффективного использования к одному мейнфрейму подключали несколько терминалов — устройств ввода и вывода, что стало прообразом первой локальной сети.</a:t>
            </a:r>
          </a:p>
          <a:p>
            <a:r>
              <a:rPr lang="ru-RU" dirty="0"/>
              <a:t>· Пакетная обработка: Первые пользователи заранее подготавливали пакеты данных (на перфокартах) для их последующей обработки центральным компьютером.</a:t>
            </a:r>
          </a:p>
          <a:p>
            <a:r>
              <a:rPr lang="ru-RU" dirty="0"/>
              <a:t>· Военный стимул: Холодная война и запуск первого спутника СССР в 1957 году заставили США искать устойчивые системы связи. Было создано Агентство ARPA, которое стало движущей силой в разработке новой сетевой технологии.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692B8A-7676-98F3-A08F-C41D579ED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124" y="214816"/>
            <a:ext cx="1475872" cy="1475872"/>
          </a:xfrm>
          <a:prstGeom prst="rect">
            <a:avLst/>
          </a:prstGeom>
          <a:effectLst>
            <a:glow rad="3302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8667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11DC47-F4ED-D04C-7AD5-594C9FBC3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Рождение ARPANET и пакетная коммутация (1969)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288F83-FF9B-0EC5-610A-F7B099DF9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92941" cy="4351338"/>
          </a:xfrm>
        </p:spPr>
        <p:txBody>
          <a:bodyPr>
            <a:normAutofit fontScale="92500"/>
          </a:bodyPr>
          <a:lstStyle/>
          <a:p>
            <a:r>
              <a:rPr lang="ru-RU" dirty="0"/>
              <a:t>· Ключевое событие: В 1969 году агентство ARPA запустило сеть ARPANET, соединившую компьютеры в четырех научных центрах (UCLA, Stanford, UCSB, Университет Юты).</a:t>
            </a:r>
          </a:p>
          <a:p>
            <a:r>
              <a:rPr lang="ru-RU" dirty="0"/>
              <a:t>· Принципиальное новшество: Вместо выделения постоянной линии связи (как в телефонии), ARPANET использовала коммутацию пакетов. Данные разбивались на блоки, которые независимо друг от друга путешествовали по сети и собирались у получателя.</a:t>
            </a:r>
          </a:p>
          <a:p>
            <a:r>
              <a:rPr lang="ru-RU" dirty="0"/>
              <a:t>· Идея из Великобритании: Технология пакетной коммутации была независимо разработана в США (Пол </a:t>
            </a:r>
            <a:r>
              <a:rPr lang="ru-RU" dirty="0" err="1"/>
              <a:t>Бэран</a:t>
            </a:r>
            <a:r>
              <a:rPr lang="ru-RU" dirty="0"/>
              <a:t>) и в Великобритании (Дональд Дэвис).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329032-1705-E5FC-CCB5-A3254EC60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379" y="4001294"/>
            <a:ext cx="2903621" cy="399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1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00EA4F-BD25-562F-84E0-282B0C0F4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460" y="227555"/>
            <a:ext cx="10515600" cy="1325563"/>
          </a:xfrm>
        </p:spPr>
        <p:txBody>
          <a:bodyPr/>
          <a:lstStyle/>
          <a:p>
            <a:r>
              <a:rPr lang="ru-RU" dirty="0"/>
              <a:t>Язык Интернета — TCP/IP (1970-1980-е)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10DB5E-44F7-5687-5F4E-9477CF268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99924"/>
            <a:ext cx="10029524" cy="5058076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· Проблема: Росло количество сетей с разной архитектурой (ARPANET, спутниковые, радиосети), но они не могли общаться между собой.</a:t>
            </a:r>
          </a:p>
          <a:p>
            <a:r>
              <a:rPr lang="ru-RU" dirty="0"/>
              <a:t>· Решение: </a:t>
            </a:r>
            <a:r>
              <a:rPr lang="ru-RU" dirty="0" err="1"/>
              <a:t>Винтон</a:t>
            </a:r>
            <a:r>
              <a:rPr lang="ru-RU" dirty="0"/>
              <a:t> Серф и Роберт Кан разработали стек протоколов TCP/IP — универсальный «язык» для межсетевого общения.</a:t>
            </a:r>
          </a:p>
          <a:p>
            <a:r>
              <a:rPr lang="ru-RU" dirty="0"/>
              <a:t>  · IP (Internet Protocol): Отвечает за адресацию и маршрутизацию пакетов. Находит путь для данных в сети.</a:t>
            </a:r>
          </a:p>
          <a:p>
            <a:r>
              <a:rPr lang="ru-RU" dirty="0"/>
              <a:t>  · TCP (</a:t>
            </a:r>
            <a:r>
              <a:rPr lang="ru-RU" dirty="0" err="1"/>
              <a:t>Transmission</a:t>
            </a:r>
            <a:r>
              <a:rPr lang="ru-RU" dirty="0"/>
              <a:t> Control Protocol): Отвечает за надежность. Разбивает данные, проверяет их целостность и собирает в правильном порядке.</a:t>
            </a:r>
          </a:p>
          <a:p>
            <a:r>
              <a:rPr lang="ru-RU" dirty="0"/>
              <a:t>Технические стандарты, лежащие в основе набора TCP/IP протоколов, были переданы Инженерному совету Интернета (IETF).</a:t>
            </a:r>
          </a:p>
          <a:p>
            <a:r>
              <a:rPr lang="ru-RU" dirty="0"/>
              <a:t>· День рождения Интернета: 1 января 1983 года ARPANET официально перешла на TCP/IP. Эта дата считается днем рождения современного Интернета.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D476FB-C44E-02E6-A2AD-009AA48ED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163" y="3773102"/>
            <a:ext cx="2396508" cy="308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71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42623-C5FB-5794-9F9A-65D86581A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Гражданский Интернет — </a:t>
            </a:r>
            <a:r>
              <a:rPr lang="ru-RU" dirty="0" err="1"/>
              <a:t>NSFNet</a:t>
            </a:r>
            <a:r>
              <a:rPr lang="ru-RU" dirty="0"/>
              <a:t> и коммерциализация (1980-1990-е)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5B67C3-4F8C-18BE-53B9-F5F905E1E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71" y="1690688"/>
            <a:ext cx="10603029" cy="5249127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· От военной к научной сети: В 1984 году Национальный научный фонд США (NSF) создал </a:t>
            </a:r>
            <a:r>
              <a:rPr lang="ru-RU" dirty="0" err="1"/>
              <a:t>NSFNet</a:t>
            </a:r>
            <a:r>
              <a:rPr lang="ru-RU" dirty="0"/>
              <a:t> для связи университетов и научных центров. Эта высокоскоростная сеть стала новой магистралью, вытеснив ARPANET.</a:t>
            </a:r>
          </a:p>
          <a:p>
            <a:r>
              <a:rPr lang="ru-RU" dirty="0"/>
              <a:t>· Всемирная паутина (WWW): В 1991 году Тим Бернерс-Ли представил технологию World Wide Web (HTML, HTTP, URL), сделавшую интернет удобным и наглядным для обычных пользователей.</a:t>
            </a:r>
            <a:r>
              <a:rPr lang="en-US" dirty="0"/>
              <a:t> </a:t>
            </a:r>
            <a:r>
              <a:rPr lang="ru-RU" dirty="0"/>
              <a:t>Интересно то что именно в начало 90х </a:t>
            </a:r>
            <a:r>
              <a:rPr lang="en-US" dirty="0" err="1"/>
              <a:t>NSFnet</a:t>
            </a:r>
            <a:r>
              <a:rPr lang="en-US" dirty="0"/>
              <a:t> </a:t>
            </a:r>
            <a:r>
              <a:rPr lang="ru-RU" dirty="0"/>
              <a:t>был каркасом для Интернета</a:t>
            </a:r>
          </a:p>
          <a:p>
            <a:r>
              <a:rPr lang="ru-RU" dirty="0"/>
              <a:t>Первоначально сеть </a:t>
            </a:r>
            <a:r>
              <a:rPr lang="ru-RU" dirty="0" err="1"/>
              <a:t>NSFNet</a:t>
            </a:r>
            <a:r>
              <a:rPr lang="ru-RU" dirty="0"/>
              <a:t> соединяла Национальный центр суперкомпьютерных приложений при Иллинойском университете и Центр теории Корнеллского университета. Но за первый же год работы к </a:t>
            </a:r>
            <a:r>
              <a:rPr lang="ru-RU" dirty="0" err="1"/>
              <a:t>NSFNet</a:t>
            </a:r>
            <a:r>
              <a:rPr lang="ru-RU" dirty="0"/>
              <a:t> подключились около 10 000 компьютеров, скоро за </a:t>
            </a:r>
            <a:r>
              <a:rPr lang="ru-RU" dirty="0" err="1"/>
              <a:t>NSFNet</a:t>
            </a:r>
            <a:r>
              <a:rPr lang="ru-RU" dirty="0"/>
              <a:t> стало закрепляться звание «Интернет». В 1990 году сеть ARPANET прекратила своё существование, полностью проиграв конкуренцию </a:t>
            </a:r>
            <a:r>
              <a:rPr lang="ru-RU" dirty="0" err="1"/>
              <a:t>NSFNet</a:t>
            </a:r>
            <a:r>
              <a:rPr lang="ru-RU" dirty="0"/>
              <a:t>. </a:t>
            </a:r>
          </a:p>
          <a:p>
            <a:r>
              <a:rPr lang="ru-RU" dirty="0"/>
              <a:t>· Поворотный момент: </a:t>
            </a:r>
            <a:r>
              <a:rPr lang="ru-RU" dirty="0" err="1"/>
              <a:t>NSFNet</a:t>
            </a:r>
            <a:r>
              <a:rPr lang="ru-RU" dirty="0"/>
              <a:t> изначально имела «Правило приемлемого использования», запрещавшее коммерческий трафик. Однако масштабы сети росли, и в 1995 году она была расформирована, а её инфраструктура передана коммерческим провайдерам. Это открыло двери для бизнеса.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8715CC-65AE-B1B9-7DE5-DFF1BA5A4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63" y="-4359"/>
            <a:ext cx="2566738" cy="1692185"/>
          </a:xfrm>
          <a:prstGeom prst="rect">
            <a:avLst/>
          </a:prstGeom>
          <a:effectLst>
            <a:outerShdw blurRad="50800" dist="50800" dir="5400000" algn="ctr" rotWithShape="0">
              <a:schemeClr val="accent1">
                <a:alpha val="7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4499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A59633F8-A418-1FE5-0120-3936A3680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/>
              <a:t>Особенности</a:t>
            </a:r>
            <a:r>
              <a:rPr lang="ru-RU" sz="4800" dirty="0"/>
              <a:t>: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AB71069-CD3A-D503-63DA-6AD8CB6DB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109662"/>
            <a:ext cx="6172200" cy="4629150"/>
          </a:xfrm>
        </p:spPr>
      </p:pic>
      <p:sp>
        <p:nvSpPr>
          <p:cNvPr id="11" name="Текст 10">
            <a:extLst>
              <a:ext uri="{FF2B5EF4-FFF2-40B4-BE49-F238E27FC236}">
                <a16:creationId xmlns:a16="http://schemas.microsoft.com/office/drawing/2014/main" id="{A7126908-F022-617F-76E5-429A3C71A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425231" cy="4343400"/>
          </a:xfrm>
        </p:spPr>
        <p:txBody>
          <a:bodyPr>
            <a:normAutofit/>
          </a:bodyPr>
          <a:lstStyle/>
          <a:p>
            <a:r>
              <a:rPr lang="ru-RU" sz="2000" dirty="0"/>
              <a:t>Гипертекстовые документы, размещаемые во Всемирной паутине, называются веб-страницами.</a:t>
            </a:r>
          </a:p>
          <a:p>
            <a:r>
              <a:rPr lang="ru-RU" sz="2000" dirty="0"/>
              <a:t>Несколько веб-страниц, объединённых общей темой или дизайном, а также связанных между собой ссылками и обычно находящихся на одном и том же веб-сервере, называются веб-сайтом.</a:t>
            </a:r>
          </a:p>
          <a:p>
            <a:r>
              <a:rPr lang="ru-RU" sz="2000" dirty="0"/>
              <a:t>Для загрузки и просмотра веб-страниц используются специальные программы — браузеры.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1702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51521F1-D22A-B567-BBB6-D1FEC8482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EA9B17-74FB-822B-27D9-25421BCA9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Коты как символ всемирной паутины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9FC1D9-3095-275D-1077-BBF49E89F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 Феномен популярности: Коты стали неофициальным талисманом интернета. Их изображения и видео — один из самых просматриваемых видов контента, оказывающий позитивный психологический эффект.</a:t>
            </a:r>
          </a:p>
          <a:p>
            <a:r>
              <a:rPr lang="ru-RU" dirty="0"/>
              <a:t>· Исторический контекст: Коты покорили сеть с самого начала: от ASCII-графики в 1990-х и вирусных видео на раннем YouTube (например, «</a:t>
            </a:r>
            <a:r>
              <a:rPr lang="ru-RU" dirty="0" err="1"/>
              <a:t>Pajamas</a:t>
            </a:r>
            <a:r>
              <a:rPr lang="ru-RU" dirty="0"/>
              <a:t> играет с верёвкой» в 2005 г.) до мемов в стиле </a:t>
            </a:r>
            <a:r>
              <a:rPr lang="ru-RU" dirty="0" err="1"/>
              <a:t>LOLcat</a:t>
            </a:r>
            <a:r>
              <a:rPr lang="ru-RU" dirty="0"/>
              <a:t> (знаменитый сайт «I </a:t>
            </a:r>
            <a:r>
              <a:rPr lang="ru-RU" dirty="0" err="1"/>
              <a:t>Can</a:t>
            </a:r>
            <a:r>
              <a:rPr lang="ru-RU" dirty="0"/>
              <a:t> </a:t>
            </a:r>
            <a:r>
              <a:rPr lang="ru-RU" dirty="0" err="1"/>
              <a:t>Haz</a:t>
            </a:r>
            <a:r>
              <a:rPr lang="ru-RU" dirty="0"/>
              <a:t> </a:t>
            </a:r>
            <a:r>
              <a:rPr lang="ru-RU" dirty="0" err="1"/>
              <a:t>Cheezburger</a:t>
            </a:r>
            <a:r>
              <a:rPr lang="ru-RU" dirty="0"/>
              <a:t>?» с 2007 года).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  Далее вы увидите самых известных из них</a:t>
            </a:r>
          </a:p>
        </p:txBody>
      </p:sp>
    </p:spTree>
    <p:extLst>
      <p:ext uri="{BB962C8B-B14F-4D97-AF65-F5344CB8AC3E}">
        <p14:creationId xmlns:p14="http://schemas.microsoft.com/office/powerpoint/2010/main" val="2337258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03AA921-DAEC-9CF2-E51C-FFD9147A0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77BFF6-B406-B920-3396-EDF16205C08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823" y="5916361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 </a:t>
            </a:r>
            <a:r>
              <a:rPr lang="ru-RU" dirty="0" err="1"/>
              <a:t>Grumpy</a:t>
            </a:r>
            <a:r>
              <a:rPr lang="ru-RU" dirty="0"/>
              <a:t> </a:t>
            </a:r>
            <a:r>
              <a:rPr lang="ru-RU" dirty="0" err="1"/>
              <a:t>Cat</a:t>
            </a:r>
            <a:r>
              <a:rPr lang="ru-RU" dirty="0"/>
              <a:t> (Сердитый Котик): Символ вечного недовольства, «Мем года» в 2013.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0672E1-32B1-C871-37CA-8D6666A5A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808" y="581333"/>
            <a:ext cx="7738712" cy="524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977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1795</TotalTime>
  <Words>899</Words>
  <Application>Microsoft Office PowerPoint</Application>
  <PresentationFormat>Широкоэкранный</PresentationFormat>
  <Paragraphs>42</Paragraphs>
  <Slides>14</Slides>
  <Notes>0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Тема Office</vt:lpstr>
      <vt:lpstr>История компьютерных сетей</vt:lpstr>
      <vt:lpstr>Презентация PowerPoint</vt:lpstr>
      <vt:lpstr>Холодная война: Начало</vt:lpstr>
      <vt:lpstr>Рождение ARPANET и пакетная коммутация (1969)</vt:lpstr>
      <vt:lpstr>Язык Интернета — TCP/IP (1970-1980-е)</vt:lpstr>
      <vt:lpstr>Гражданский Интернет — NSFNet и коммерциализация (1980-1990-е)</vt:lpstr>
      <vt:lpstr>Особенности:</vt:lpstr>
      <vt:lpstr>Коты как символ всемирной паутины</vt:lpstr>
      <vt:lpstr>Презентация PowerPoint</vt:lpstr>
      <vt:lpstr>Презентация PowerPoint</vt:lpstr>
      <vt:lpstr>Презентация PowerPoint</vt:lpstr>
      <vt:lpstr>Наше время — Web 2.0 и интернет вещей (2000-е — сейчас)</vt:lpstr>
      <vt:lpstr>ВЫВОДЫ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Шакальный Anonimous</dc:creator>
  <cp:lastModifiedBy>Шакальный Anonimous</cp:lastModifiedBy>
  <cp:revision>5</cp:revision>
  <dcterms:created xsi:type="dcterms:W3CDTF">2025-09-23T21:42:50Z</dcterms:created>
  <dcterms:modified xsi:type="dcterms:W3CDTF">2026-02-06T00:04:03Z</dcterms:modified>
</cp:coreProperties>
</file>